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4d9e50c5b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a4d9e50c5b_1_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2e2d14034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2e2d1403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22e2d14034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fb6e327c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2fb6e327c_1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d9e50c5b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a4d9e50c5b_1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12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3624824" y="1381910"/>
            <a:ext cx="5299958" cy="4094165"/>
          </a:xfrm>
          <a:custGeom>
            <a:rect b="b" l="l" r="r" t="t"/>
            <a:pathLst>
              <a:path extrusionOk="0" h="1146825" w="1383801">
                <a:moveTo>
                  <a:pt x="19936" y="0"/>
                </a:moveTo>
                <a:lnTo>
                  <a:pt x="1363866" y="0"/>
                </a:lnTo>
                <a:cubicBezTo>
                  <a:pt x="1369153" y="0"/>
                  <a:pt x="1374223" y="2100"/>
                  <a:pt x="1377962" y="5839"/>
                </a:cubicBezTo>
                <a:cubicBezTo>
                  <a:pt x="1381701" y="9578"/>
                  <a:pt x="1383801" y="14648"/>
                  <a:pt x="1383801" y="19936"/>
                </a:cubicBezTo>
                <a:lnTo>
                  <a:pt x="1383801" y="1126890"/>
                </a:lnTo>
                <a:cubicBezTo>
                  <a:pt x="1383801" y="1132177"/>
                  <a:pt x="1381701" y="1137248"/>
                  <a:pt x="1377962" y="1140986"/>
                </a:cubicBezTo>
                <a:cubicBezTo>
                  <a:pt x="1374223" y="1144725"/>
                  <a:pt x="1369153" y="1146825"/>
                  <a:pt x="1363866" y="1146825"/>
                </a:cubicBezTo>
                <a:lnTo>
                  <a:pt x="19936" y="1146825"/>
                </a:lnTo>
                <a:cubicBezTo>
                  <a:pt x="8925" y="1146825"/>
                  <a:pt x="0" y="1137900"/>
                  <a:pt x="0" y="1126890"/>
                </a:cubicBezTo>
                <a:lnTo>
                  <a:pt x="0" y="19936"/>
                </a:lnTo>
                <a:cubicBezTo>
                  <a:pt x="0" y="14648"/>
                  <a:pt x="2100" y="9578"/>
                  <a:pt x="5839" y="5839"/>
                </a:cubicBezTo>
                <a:cubicBezTo>
                  <a:pt x="9578" y="2100"/>
                  <a:pt x="14648" y="0"/>
                  <a:pt x="199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155525" y="1610350"/>
            <a:ext cx="3390000" cy="4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613" lvl="0" marL="2286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Pollen_VNUA subset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dataset created by Vietnam National University of Agriculture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Subset of 22 species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813" lvl="0" marL="2286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r>
              <a:t/>
            </a:r>
            <a:endParaRPr b="1" sz="240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55525" y="1610350"/>
            <a:ext cx="33900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9613" lvl="0" marL="2286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813" lvl="0" marL="228600" rtl="0" algn="l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r>
              <a:t/>
            </a:r>
            <a:endParaRPr b="1" sz="240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00" y="1201974"/>
            <a:ext cx="6149076" cy="51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55522" y="3247150"/>
            <a:ext cx="2605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Highest: hoa giay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Lowest: cai be xanh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 Result</a:t>
            </a:r>
            <a:endParaRPr/>
          </a:p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6060" l="0" r="0" t="-6060"/>
          <a:stretch/>
        </p:blipFill>
        <p:spPr>
          <a:xfrm>
            <a:off x="235075" y="1105699"/>
            <a:ext cx="4646601" cy="464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100" y="1353437"/>
            <a:ext cx="3558350" cy="4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Result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85" y="1382450"/>
            <a:ext cx="5097024" cy="40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3338800" y="5634375"/>
            <a:ext cx="2874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Confusion Matrix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Experiment Result</a:t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325" y="1138725"/>
            <a:ext cx="3309296" cy="26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00" y="4369688"/>
            <a:ext cx="8223476" cy="1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53200" y="1075600"/>
            <a:ext cx="236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Input in test set</a:t>
            </a:r>
            <a:endParaRPr sz="2400"/>
          </a:p>
        </p:txBody>
      </p:sp>
      <p:sp>
        <p:nvSpPr>
          <p:cNvPr id="188" name="Google Shape;188;p28"/>
          <p:cNvSpPr txBox="1"/>
          <p:nvPr/>
        </p:nvSpPr>
        <p:spPr>
          <a:xfrm>
            <a:off x="553200" y="3788500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Output of model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Conclusion &amp; Future work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234950" y="1419175"/>
            <a:ext cx="86742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Project achievement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Developed an automated system for classifying pollen species using DenseNet121 and transfer learning.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Achieved 92% test accuracy despite limited data and inter-class similarity.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Optimized with data augmentation and dropout to prevent overfitting.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Enhance preprocessing by isolating pollen grains and addressing noise.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Experiment with different architectures and hyperparameters to improve robustness.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lang="en-US" sz="4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99526" y="1795340"/>
            <a:ext cx="7569453" cy="848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SPECIES </a:t>
            </a:r>
            <a:r>
              <a:rPr b="1" lang="en-US" sz="5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b="1" sz="540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FROM POLLEN IMAGE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13012" y="4308689"/>
            <a:ext cx="7342482" cy="848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VU THANH HANG – 20224310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NGUYEN HA ANH - 20224298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t/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Method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 &amp; Future 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0" name="Google Shape;100;p18"/>
          <p:cNvSpPr/>
          <p:nvPr>
            <p:ph idx="2" type="chart"/>
          </p:nvPr>
        </p:nvSpPr>
        <p:spPr>
          <a:xfrm>
            <a:off x="247650" y="2040223"/>
            <a:ext cx="43242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pollen?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77EA4"/>
              </a:buClr>
              <a:buSzPts val="2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is a substance produced by flowering plants, trees, grasses, and weeds to fertilize other plants of the same species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ee on a yellow flower&#10;&#10;Description automatically generated" id="101" name="Google Shape;101;p1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8077" r="28077" t="0"/>
          <a:stretch/>
        </p:blipFill>
        <p:spPr>
          <a:xfrm>
            <a:off x="4660900" y="1406525"/>
            <a:ext cx="4083050" cy="465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8" name="Google Shape;108;p19"/>
          <p:cNvSpPr/>
          <p:nvPr>
            <p:ph idx="2" type="chart"/>
          </p:nvPr>
        </p:nvSpPr>
        <p:spPr>
          <a:xfrm>
            <a:off x="254050" y="1261425"/>
            <a:ext cx="4954800" cy="495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pollen classification?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-309246" lvl="1" marL="669291" marR="0" rtl="0" algn="l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identification of pollen species is essential in ecology, agriculture, forensics and allergen studies. </a:t>
            </a:r>
            <a:endParaRPr sz="2400">
              <a:solidFill>
                <a:schemeClr val="dk1"/>
              </a:solidFill>
            </a:endParaRPr>
          </a:p>
          <a:p>
            <a:pPr indent="-309246" lvl="1" marL="669291" marR="0" rtl="0" algn="l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recognition of pollen species help saving time and increase accuracy.</a:t>
            </a:r>
            <a:endParaRPr sz="2400">
              <a:solidFill>
                <a:schemeClr val="dk1"/>
              </a:solidFill>
            </a:endParaRPr>
          </a:p>
          <a:p>
            <a:pPr indent="-156846" lvl="1" marL="669291" marR="0" rtl="0" algn="just">
              <a:lnSpc>
                <a:spcPct val="15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0" y="3917525"/>
            <a:ext cx="3255701" cy="2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500" y="1261425"/>
            <a:ext cx="3255700" cy="2438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2345525" y="1262075"/>
            <a:ext cx="68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Desired outcome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Input : pollen image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Output : species name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03200" lvl="0" marL="228600" rtl="0" algn="l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High variability in appearance and inter-class similarity:</a:t>
            </a:r>
            <a:endParaRPr sz="240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i="0" lang="en-US" sz="2400" u="none" strike="noStrik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Limited labeled data</a:t>
            </a:r>
            <a:endParaRPr sz="240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Noisy image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augmentation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DenseNet121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47825" y="1253400"/>
            <a:ext cx="330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enerating new training images by applying transformations to existing ones (rotation, flipping…)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01" y="1253400"/>
            <a:ext cx="4939474" cy="49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35064" y="1253400"/>
            <a:ext cx="843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DenseNet121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0" y="1967125"/>
            <a:ext cx="80962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677775" y="1391675"/>
            <a:ext cx="524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DenseBlock gets input from all previous layers</a:t>
            </a:r>
            <a:endParaRPr sz="1800"/>
          </a:p>
        </p:txBody>
      </p:sp>
      <p:cxnSp>
        <p:nvCxnSpPr>
          <p:cNvPr id="143" name="Google Shape;143;p23"/>
          <p:cNvCxnSpPr/>
          <p:nvPr/>
        </p:nvCxnSpPr>
        <p:spPr>
          <a:xfrm flipH="1">
            <a:off x="4138750" y="1842025"/>
            <a:ext cx="726600" cy="84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3"/>
          <p:cNvSpPr txBox="1"/>
          <p:nvPr/>
        </p:nvSpPr>
        <p:spPr>
          <a:xfrm>
            <a:off x="523900" y="5604600"/>
            <a:ext cx="75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High performance with limited computational resources &amp; small dataset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